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1" r:id="rId3"/>
    <p:sldId id="263" r:id="rId4"/>
    <p:sldId id="264" r:id="rId5"/>
    <p:sldId id="267" r:id="rId6"/>
    <p:sldId id="268" r:id="rId7"/>
    <p:sldId id="269" r:id="rId8"/>
    <p:sldId id="270" r:id="rId9"/>
    <p:sldId id="271" r:id="rId10"/>
    <p:sldId id="272" r:id="rId11"/>
    <p:sldId id="265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 autoAdjust="0"/>
    <p:restoredTop sz="77290" autoAdjust="0"/>
  </p:normalViewPr>
  <p:slideViewPr>
    <p:cSldViewPr snapToGrid="0">
      <p:cViewPr varScale="1">
        <p:scale>
          <a:sx n="56" d="100"/>
          <a:sy n="56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2000" dirty="0">
              <a:latin typeface="+mj-ea"/>
              <a:ea typeface="+mj-ea"/>
            </a:rPr>
            <a:t>개발동기 및 목적</a:t>
          </a:r>
          <a:endParaRPr lang="ko" sz="2000" dirty="0">
            <a:latin typeface="+mj-ea"/>
            <a:ea typeface="+mj-ea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2000" dirty="0">
              <a:latin typeface="+mj-ea"/>
              <a:ea typeface="+mj-ea"/>
            </a:rPr>
            <a:t>작품 설명</a:t>
          </a:r>
          <a:endParaRPr lang="ko" sz="2000" dirty="0">
            <a:latin typeface="+mj-ea"/>
            <a:ea typeface="+mj-ea"/>
          </a:endParaRP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ko-KR" altLang="en-US" sz="1900" dirty="0">
              <a:latin typeface="+mj-ea"/>
              <a:ea typeface="+mj-ea"/>
            </a:rPr>
            <a:t>기대효과 및 향후 활용계획</a:t>
          </a:r>
          <a:endParaRPr lang="ko" sz="1900" dirty="0">
            <a:latin typeface="+mj-ea"/>
            <a:ea typeface="+mj-ea"/>
          </a:endParaRP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흑백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프로세서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녁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altLang="en-US" sz="2000" kern="1200" dirty="0">
              <a:latin typeface="+mj-ea"/>
              <a:ea typeface="+mj-ea"/>
            </a:rPr>
            <a:t>개발동기 및 목적</a:t>
          </a:r>
          <a:endParaRPr lang="ko" sz="2000" kern="1200" dirty="0">
            <a:latin typeface="+mj-ea"/>
            <a:ea typeface="+mj-ea"/>
          </a:endParaRP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altLang="en-US" sz="2000" kern="1200" dirty="0">
              <a:latin typeface="+mj-ea"/>
              <a:ea typeface="+mj-ea"/>
            </a:rPr>
            <a:t>작품 설명</a:t>
          </a:r>
          <a:endParaRPr lang="ko" sz="2000" kern="1200" dirty="0">
            <a:latin typeface="+mj-ea"/>
            <a:ea typeface="+mj-ea"/>
          </a:endParaRP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ko-KR" altLang="en-US" sz="1900" kern="1200" dirty="0">
              <a:latin typeface="+mj-ea"/>
              <a:ea typeface="+mj-ea"/>
            </a:rPr>
            <a:t>기대효과 및 향후 활용계획</a:t>
          </a:r>
          <a:endParaRPr lang="ko" sz="1900" kern="1200" dirty="0">
            <a:latin typeface="+mj-ea"/>
            <a:ea typeface="+mj-ea"/>
          </a:endParaRP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화분을 아크릴로 제작하게 된 이유는 식물의 생장과정을 정확히 관찰하고 싶어서 결정하게 되었으며 화분과 </a:t>
            </a:r>
            <a:r>
              <a:rPr lang="ko-KR" altLang="en-US" dirty="0" err="1"/>
              <a:t>버킷은</a:t>
            </a:r>
            <a:r>
              <a:rPr lang="ko-KR" altLang="en-US" dirty="0"/>
              <a:t> 향후 편의를 위해 변경될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 err="1"/>
              <a:t>플렉시블바가</a:t>
            </a:r>
            <a:r>
              <a:rPr lang="ko-KR" altLang="en-US" dirty="0"/>
              <a:t> 필요로 하는 전압이 </a:t>
            </a:r>
            <a:r>
              <a:rPr lang="en-US" altLang="ko-KR" dirty="0"/>
              <a:t>12V</a:t>
            </a:r>
            <a:r>
              <a:rPr lang="ko-KR" altLang="en-US" dirty="0"/>
              <a:t>라서 </a:t>
            </a:r>
            <a:r>
              <a:rPr lang="en-US" altLang="ko-KR" dirty="0"/>
              <a:t>220V</a:t>
            </a:r>
            <a:r>
              <a:rPr lang="ko-KR" altLang="en-US" dirty="0"/>
              <a:t>를 </a:t>
            </a:r>
            <a:r>
              <a:rPr lang="en-US" altLang="ko-KR" dirty="0"/>
              <a:t>12V</a:t>
            </a:r>
            <a:r>
              <a:rPr lang="ko-KR" altLang="en-US" dirty="0"/>
              <a:t>로 변환시켜주는 어댑터를 사용하였으며 </a:t>
            </a:r>
            <a:r>
              <a:rPr lang="ko-KR" altLang="en-US" dirty="0" err="1"/>
              <a:t>아두이노에</a:t>
            </a:r>
            <a:r>
              <a:rPr lang="ko-KR" altLang="en-US" dirty="0"/>
              <a:t> 포함됨 </a:t>
            </a:r>
            <a:r>
              <a:rPr lang="en-US" altLang="ko-KR" dirty="0"/>
              <a:t>5V</a:t>
            </a:r>
            <a:r>
              <a:rPr lang="ko-KR" altLang="en-US" dirty="0"/>
              <a:t>단자로는 모든 부품들이 한번에 동작할 수 없어 어댑터를 통해 나오는 </a:t>
            </a:r>
            <a:r>
              <a:rPr lang="en-US" altLang="ko-KR" dirty="0"/>
              <a:t>12V</a:t>
            </a:r>
            <a:r>
              <a:rPr lang="ko-KR" altLang="en-US" dirty="0"/>
              <a:t>를 </a:t>
            </a:r>
            <a:r>
              <a:rPr lang="en-US" altLang="ko-KR" dirty="0"/>
              <a:t>5V</a:t>
            </a:r>
            <a:r>
              <a:rPr lang="ko-KR" altLang="en-US" dirty="0"/>
              <a:t>로 </a:t>
            </a:r>
            <a:r>
              <a:rPr lang="en-US" altLang="ko-KR" dirty="0"/>
              <a:t>7805C </a:t>
            </a:r>
            <a:r>
              <a:rPr lang="ko-KR" altLang="en-US" dirty="0"/>
              <a:t>소자를 이용하여 변환한 후 </a:t>
            </a:r>
            <a:r>
              <a:rPr lang="ko-KR" altLang="en-US" dirty="0" err="1"/>
              <a:t>수중펌프및</a:t>
            </a:r>
            <a:r>
              <a:rPr lang="ko-KR" altLang="en-US" dirty="0"/>
              <a:t> 각종 부품에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5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확실한 역할분담을 위해 </a:t>
            </a:r>
            <a:r>
              <a:rPr lang="ko-KR" altLang="en-US" dirty="0" err="1"/>
              <a:t>아두이노에서는</a:t>
            </a:r>
            <a:r>
              <a:rPr lang="ko-KR" altLang="en-US" dirty="0"/>
              <a:t> 센서의 값을 읽거나 제어하는 역할만 하게 두었으며 </a:t>
            </a:r>
            <a:r>
              <a:rPr lang="ko-KR" altLang="en-US" dirty="0" err="1"/>
              <a:t>라즈베리파이에서는</a:t>
            </a:r>
            <a:r>
              <a:rPr lang="ko-KR" altLang="en-US" dirty="0"/>
              <a:t> </a:t>
            </a:r>
            <a:r>
              <a:rPr lang="ko-KR" altLang="en-US" dirty="0" err="1"/>
              <a:t>아두이노에서</a:t>
            </a:r>
            <a:r>
              <a:rPr lang="ko-KR" altLang="en-US" dirty="0"/>
              <a:t> 보낸 센서의 값을 통해 그 값에 따른 명령을 </a:t>
            </a:r>
            <a:r>
              <a:rPr lang="ko-KR" altLang="en-US" dirty="0" err="1"/>
              <a:t>아두이노에</a:t>
            </a:r>
            <a:r>
              <a:rPr lang="ko-KR" altLang="en-US" dirty="0"/>
              <a:t> 전달하여 </a:t>
            </a:r>
            <a:r>
              <a:rPr lang="ko-KR" altLang="en-US" dirty="0" err="1"/>
              <a:t>아두이노가</a:t>
            </a:r>
            <a:r>
              <a:rPr lang="ko-KR" altLang="en-US" dirty="0"/>
              <a:t> 부품들을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있도록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9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/>
              <a:t>각종 부품들의 깔끔한 정리를 위해 컨트롤박스를 </a:t>
            </a:r>
            <a:r>
              <a:rPr lang="en-US" altLang="ko-KR" dirty="0"/>
              <a:t>3D</a:t>
            </a:r>
            <a:r>
              <a:rPr lang="ko-KR" altLang="en-US" dirty="0"/>
              <a:t>프린터를 통해 제작하였으며 외부에 </a:t>
            </a:r>
            <a:r>
              <a:rPr lang="ko-KR" altLang="en-US" dirty="0" err="1"/>
              <a:t>부착되어있는</a:t>
            </a:r>
            <a:r>
              <a:rPr lang="ko-KR" altLang="en-US" dirty="0"/>
              <a:t> 키패드를 통해 식물의 생장단계 </a:t>
            </a:r>
            <a:r>
              <a:rPr lang="en-US" altLang="ko-KR" dirty="0"/>
              <a:t>3</a:t>
            </a:r>
            <a:r>
              <a:rPr lang="ko-KR" altLang="en-US" dirty="0"/>
              <a:t>단계와 생장단계에 따른 생장 속도</a:t>
            </a:r>
            <a:r>
              <a:rPr lang="en-US" altLang="ko-KR" dirty="0"/>
              <a:t>(</a:t>
            </a:r>
            <a:r>
              <a:rPr lang="ko-KR" altLang="en-US" dirty="0"/>
              <a:t>느림</a:t>
            </a:r>
            <a:r>
              <a:rPr lang="en-US" altLang="ko-KR" dirty="0"/>
              <a:t>/</a:t>
            </a:r>
            <a:r>
              <a:rPr lang="ko-KR" altLang="en-US" dirty="0"/>
              <a:t>보통</a:t>
            </a:r>
            <a:r>
              <a:rPr lang="en-US" altLang="ko-KR" dirty="0"/>
              <a:t>) 2</a:t>
            </a:r>
            <a:r>
              <a:rPr lang="ko-KR" altLang="en-US" dirty="0"/>
              <a:t>단계를 조절할 수 있게 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생장단계</a:t>
            </a:r>
            <a:r>
              <a:rPr lang="en-US" altLang="ko-KR" dirty="0"/>
              <a:t>/</a:t>
            </a:r>
            <a:r>
              <a:rPr lang="ko-KR" altLang="en-US" dirty="0"/>
              <a:t>생장속도 메뉴변경</a:t>
            </a:r>
            <a:r>
              <a:rPr lang="en-US" altLang="ko-KR" dirty="0"/>
              <a:t>(0) – </a:t>
            </a:r>
            <a:r>
              <a:rPr lang="ko-KR" altLang="en-US" dirty="0"/>
              <a:t>생장단계</a:t>
            </a:r>
            <a:r>
              <a:rPr lang="en-US" altLang="ko-KR" dirty="0"/>
              <a:t>/</a:t>
            </a:r>
            <a:r>
              <a:rPr lang="ko-KR" altLang="en-US" dirty="0"/>
              <a:t>생장속도 단계변경</a:t>
            </a:r>
            <a:r>
              <a:rPr lang="en-US" altLang="ko-KR" dirty="0"/>
              <a:t>(*/#)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토양의 습도를 측정하여 일정 습도 이하로 내려가면 수중펌프를 작동시켜 </a:t>
            </a:r>
            <a:r>
              <a:rPr lang="ko-KR" altLang="en-US" dirty="0" err="1"/>
              <a:t>설정해놓은</a:t>
            </a:r>
            <a:r>
              <a:rPr lang="ko-KR" altLang="en-US" dirty="0"/>
              <a:t> 습도만큼 수분이 보충되도록 토양 습도 센서를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낮시간대에 </a:t>
            </a:r>
            <a:r>
              <a:rPr lang="ko-KR" altLang="en-US" dirty="0" err="1"/>
              <a:t>조도값을</a:t>
            </a:r>
            <a:r>
              <a:rPr lang="ko-KR" altLang="en-US" dirty="0"/>
              <a:t> 측정하여 식물이 </a:t>
            </a:r>
            <a:r>
              <a:rPr lang="ko-KR" altLang="en-US" dirty="0" err="1"/>
              <a:t>필요로하는</a:t>
            </a:r>
            <a:r>
              <a:rPr lang="ko-KR" altLang="en-US" dirty="0"/>
              <a:t> 수치보다 </a:t>
            </a:r>
            <a:r>
              <a:rPr lang="ko-KR" altLang="en-US" dirty="0" err="1"/>
              <a:t>조도값이</a:t>
            </a:r>
            <a:r>
              <a:rPr lang="ko-KR" altLang="en-US" dirty="0"/>
              <a:t> 낮게 </a:t>
            </a:r>
            <a:r>
              <a:rPr lang="ko-KR" altLang="en-US" dirty="0" err="1"/>
              <a:t>나올경우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 err="1"/>
              <a:t>플렉시블바를</a:t>
            </a:r>
            <a:r>
              <a:rPr lang="ko-KR" altLang="en-US" dirty="0"/>
              <a:t> 작동시켜 필요한 </a:t>
            </a:r>
            <a:r>
              <a:rPr lang="ko-KR" altLang="en-US" dirty="0" err="1"/>
              <a:t>조도값을</a:t>
            </a:r>
            <a:r>
              <a:rPr lang="ko-KR" altLang="en-US" dirty="0"/>
              <a:t> </a:t>
            </a:r>
            <a:r>
              <a:rPr lang="ko-KR" altLang="en-US" dirty="0" err="1"/>
              <a:t>채워주기위해</a:t>
            </a:r>
            <a:r>
              <a:rPr lang="ko-KR" altLang="en-US" dirty="0"/>
              <a:t> 조도 센서를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 err="1"/>
              <a:t>플렉시블바와</a:t>
            </a:r>
            <a:r>
              <a:rPr lang="ko-KR" altLang="en-US" dirty="0"/>
              <a:t> 수중모터를 사용하기위해 </a:t>
            </a:r>
            <a:r>
              <a:rPr lang="en-US" altLang="ko-KR" dirty="0"/>
              <a:t>16</a:t>
            </a:r>
            <a:r>
              <a:rPr lang="ko-KR" altLang="en-US" dirty="0"/>
              <a:t>채널 릴레이를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토양에 수분을 공급하기위해 수중모터와 고무호스를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식물에 필요한 빛을 항상 충족시킬 수 있게 하기위해 </a:t>
            </a:r>
            <a:r>
              <a:rPr lang="en-US" altLang="ko-KR" dirty="0"/>
              <a:t>LED</a:t>
            </a:r>
            <a:r>
              <a:rPr lang="ko-KR" altLang="en-US" dirty="0" err="1"/>
              <a:t>플렉시블바를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834EDFF-C18C-466F-B693-08283F9FE7C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2020-07-17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2020-07-17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2020-07-17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2020-07-17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2020-07-17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3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농장 자동화 시스템</a:t>
            </a:r>
            <a:endParaRPr lang="ko" sz="33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860523"/>
            <a:ext cx="4775075" cy="762279"/>
          </a:xfrm>
        </p:spPr>
        <p:txBody>
          <a:bodyPr rtlCol="0">
            <a:normAutofit lnSpcReduction="10000"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최민규 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주한봉</a:t>
            </a:r>
            <a:endParaRPr lang="en-US" altLang="ko-KR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Aft>
                <a:spcPts val="600"/>
              </a:spcAft>
            </a:pP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아크릴하우스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ko-KR" altLang="en-US" dirty="0" err="1"/>
              <a:t>플렉시블바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1966589-6B89-416D-8377-185801D8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5E7971-0912-4F72-8AE2-4F9FFB41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3170656-A082-4C23-8C46-0D319ECFE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DA414EA-CE48-4E0C-82D8-077D34F4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E137235-9A6F-4DCC-BDB7-4A983E17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CB6A528-37AE-4AEF-9454-26CCE5CF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CA33366-F1CE-43A5-9412-4F0BFBE22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5F187610-480F-469A-950A-478248998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6968BEA-3CC5-4891-B71F-C95C2E6F9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320477960">
            <a:extLst>
              <a:ext uri="{FF2B5EF4-FFF2-40B4-BE49-F238E27FC236}">
                <a16:creationId xmlns:a16="http://schemas.microsoft.com/office/drawing/2014/main" id="{ED9FCDC7-E08D-43CF-B20B-4787C821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8" b="10847"/>
          <a:stretch>
            <a:fillRect/>
          </a:stretch>
        </p:blipFill>
        <p:spPr bwMode="auto">
          <a:xfrm>
            <a:off x="1189357" y="2699368"/>
            <a:ext cx="4418326" cy="333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5A17F4F7-796B-409B-BDAC-678A1A6AB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기대효과 및 향후 활용계획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07BCE5-FFA8-4099-A980-0E80A652807D}"/>
              </a:ext>
            </a:extLst>
          </p:cNvPr>
          <p:cNvGrpSpPr/>
          <p:nvPr/>
        </p:nvGrpSpPr>
        <p:grpSpPr>
          <a:xfrm>
            <a:off x="1066800" y="725148"/>
            <a:ext cx="1206487" cy="1206487"/>
            <a:chOff x="5186719" y="2519719"/>
            <a:chExt cx="1818562" cy="181856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4A74D79-BC9F-479E-BDA5-82DBA9E370D7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직사각형 12" descr="과녁">
              <a:extLst>
                <a:ext uri="{FF2B5EF4-FFF2-40B4-BE49-F238E27FC236}">
                  <a16:creationId xmlns:a16="http://schemas.microsoft.com/office/drawing/2014/main" id="{8FAE9B8A-119C-4DEF-89BD-73A95B0CE907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8" name="그룹 27"/>
          <p:cNvGrpSpPr/>
          <p:nvPr/>
        </p:nvGrpSpPr>
        <p:grpSpPr>
          <a:xfrm>
            <a:off x="2174875" y="1931637"/>
            <a:ext cx="7842250" cy="4038613"/>
            <a:chOff x="2174875" y="1931637"/>
            <a:chExt cx="7842250" cy="4038613"/>
          </a:xfrm>
        </p:grpSpPr>
        <p:grpSp>
          <p:nvGrpSpPr>
            <p:cNvPr id="27" name="그룹 26"/>
            <p:cNvGrpSpPr/>
            <p:nvPr/>
          </p:nvGrpSpPr>
          <p:grpSpPr>
            <a:xfrm>
              <a:off x="2174875" y="1931637"/>
              <a:ext cx="7842250" cy="4038613"/>
              <a:chOff x="2174875" y="1931637"/>
              <a:chExt cx="7842250" cy="4038613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174875" y="1931637"/>
                <a:ext cx="7842250" cy="4038613"/>
              </a:xfrm>
              <a:prstGeom prst="roundRect">
                <a:avLst/>
              </a:prstGeom>
              <a:solidFill>
                <a:schemeClr val="accent4"/>
              </a:solidFill>
              <a:ln w="1016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" name="직선 연결선 20"/>
              <p:cNvCxnSpPr>
                <a:stCxn id="20" idx="0"/>
                <a:endCxn id="20" idx="2"/>
              </p:cNvCxnSpPr>
              <p:nvPr/>
            </p:nvCxnSpPr>
            <p:spPr>
              <a:xfrm>
                <a:off x="6096000" y="1931637"/>
                <a:ext cx="0" cy="4038613"/>
              </a:xfrm>
              <a:prstGeom prst="line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74875" y="2807944"/>
                <a:ext cx="7842250" cy="0"/>
              </a:xfrm>
              <a:prstGeom prst="line">
                <a:avLst/>
              </a:prstGeom>
              <a:ln w="762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/>
          </p:nvGrpSpPr>
          <p:grpSpPr>
            <a:xfrm>
              <a:off x="2174875" y="2140556"/>
              <a:ext cx="7842250" cy="3787424"/>
              <a:chOff x="2174875" y="2140556"/>
              <a:chExt cx="7842250" cy="3787424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2174875" y="2140556"/>
                <a:ext cx="3921125" cy="3545974"/>
                <a:chOff x="2174875" y="2305669"/>
                <a:chExt cx="3921125" cy="3545974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3393086" y="2305669"/>
                  <a:ext cx="14847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b="1" dirty="0"/>
                    <a:t>기대 효과</a:t>
                  </a:r>
                  <a:endParaRPr lang="en-US" altLang="ko-KR" sz="2400" b="1" dirty="0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2174875" y="3220153"/>
                  <a:ext cx="3921125" cy="26314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altLang="ko-KR" sz="2500" b="1" dirty="0"/>
                    <a:t>1. </a:t>
                  </a:r>
                  <a:r>
                    <a:rPr lang="ko-KR" altLang="en-US" b="1" dirty="0"/>
                    <a:t>인건비 절감</a:t>
                  </a:r>
                  <a:endParaRPr lang="en-US" altLang="ko-KR" b="1" dirty="0"/>
                </a:p>
                <a:p>
                  <a:pPr lvl="1"/>
                  <a:endParaRPr lang="en-US" altLang="ko-KR" b="1" dirty="0"/>
                </a:p>
                <a:p>
                  <a:pPr lvl="1"/>
                  <a:r>
                    <a:rPr lang="en-US" altLang="ko-KR" sz="2500" b="1" dirty="0"/>
                    <a:t>2. </a:t>
                  </a:r>
                  <a:r>
                    <a:rPr lang="ko-KR" altLang="en-US" b="1" dirty="0"/>
                    <a:t>대규모 농장의 관리 부담 감소</a:t>
                  </a:r>
                  <a:endParaRPr lang="en-US" altLang="ko-KR" b="1" dirty="0"/>
                </a:p>
                <a:p>
                  <a:pPr lvl="1"/>
                  <a:endParaRPr lang="en-US" altLang="ko-KR" b="1" dirty="0"/>
                </a:p>
                <a:p>
                  <a:pPr lvl="1"/>
                  <a:r>
                    <a:rPr lang="en-US" altLang="ko-KR" sz="2500" b="1" dirty="0"/>
                    <a:t>3. </a:t>
                  </a:r>
                  <a:r>
                    <a:rPr lang="ko-KR" altLang="en-US" b="1" dirty="0">
                      <a:latin typeface="+mn-ea"/>
                    </a:rPr>
                    <a:t>농장이 기상과 환경의 영향을 받지 않고 안정적인 수익을 낼 수 있음</a:t>
                  </a:r>
                  <a:endParaRPr lang="en-US" altLang="ko-KR" b="1" dirty="0">
                    <a:latin typeface="+mn-ea"/>
                  </a:endParaRPr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807244" y="2140556"/>
                <a:ext cx="4209881" cy="3787424"/>
                <a:chOff x="5807244" y="2305669"/>
                <a:chExt cx="4209881" cy="3787424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7006434" y="2305669"/>
                  <a:ext cx="21002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b="1" dirty="0"/>
                    <a:t>향후 활용계획</a:t>
                  </a:r>
                  <a:endParaRPr lang="en-US" altLang="ko-KR" sz="2400" b="1" dirty="0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5807244" y="3015327"/>
                  <a:ext cx="4209881" cy="30777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altLang="ko-KR" sz="2500" b="1" dirty="0" smtClean="0"/>
                    <a:t>1. </a:t>
                  </a:r>
                  <a:r>
                    <a:rPr lang="ko-KR" altLang="en-US" b="1" dirty="0" smtClean="0">
                      <a:latin typeface="+mn-ea"/>
                    </a:rPr>
                    <a:t>현재 </a:t>
                  </a:r>
                  <a:r>
                    <a:rPr lang="ko-KR" altLang="en-US" b="1" dirty="0">
                      <a:latin typeface="+mn-ea"/>
                    </a:rPr>
                    <a:t>작품에서 </a:t>
                  </a:r>
                  <a:r>
                    <a:rPr lang="ko-KR" altLang="en-US" b="1" dirty="0" err="1">
                      <a:latin typeface="+mn-ea"/>
                    </a:rPr>
                    <a:t>조도값과</a:t>
                  </a:r>
                  <a:r>
                    <a:rPr lang="ko-KR" altLang="en-US" b="1" dirty="0">
                      <a:latin typeface="+mn-ea"/>
                    </a:rPr>
                    <a:t> </a:t>
                  </a:r>
                  <a:r>
                    <a:rPr lang="ko-KR" altLang="en-US" b="1" dirty="0" err="1">
                      <a:latin typeface="+mn-ea"/>
                    </a:rPr>
                    <a:t>습도값</a:t>
                  </a:r>
                  <a:r>
                    <a:rPr lang="ko-KR" altLang="en-US" b="1" dirty="0">
                      <a:latin typeface="+mn-ea"/>
                    </a:rPr>
                    <a:t> 그리고 생장 속도와 생장 단계를 조절하는 것을 육안으로 확인하기 힘들기 때문에 </a:t>
                  </a:r>
                  <a:r>
                    <a:rPr lang="en-US" altLang="ko-KR" b="1" dirty="0">
                      <a:latin typeface="+mn-ea"/>
                    </a:rPr>
                    <a:t>LCD</a:t>
                  </a:r>
                  <a:r>
                    <a:rPr lang="ko-KR" altLang="en-US" b="1" dirty="0">
                      <a:latin typeface="+mn-ea"/>
                    </a:rPr>
                    <a:t>를 추가하여 더욱 편리하게 사용할 수 있게 할 것 입니다</a:t>
                  </a:r>
                  <a:r>
                    <a:rPr lang="en-US" altLang="ko-KR" b="1" dirty="0" smtClean="0">
                      <a:latin typeface="+mn-ea"/>
                    </a:rPr>
                    <a:t>.</a:t>
                  </a:r>
                </a:p>
                <a:p>
                  <a:pPr marL="800100" lvl="1" indent="-342900">
                    <a:buAutoNum type="arabicPeriod"/>
                  </a:pPr>
                  <a:endParaRPr lang="en-US" altLang="ko-KR" b="1" dirty="0"/>
                </a:p>
                <a:p>
                  <a:pPr lvl="1"/>
                  <a:r>
                    <a:rPr lang="en-US" altLang="ko-KR" sz="2500" b="1" dirty="0"/>
                    <a:t>2. </a:t>
                  </a:r>
                  <a:r>
                    <a:rPr lang="ko-KR" altLang="en-US" b="1" dirty="0">
                      <a:latin typeface="+mn-ea"/>
                    </a:rPr>
                    <a:t>고무호수에 구멍 개수 및 크기를 조정하여 전영역에 골고루 급수될 수 있도록 할 것입니다</a:t>
                  </a:r>
                  <a:r>
                    <a:rPr lang="en-US" altLang="ko-KR" b="1" dirty="0">
                      <a:latin typeface="+mn-ea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5981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+mj-ea"/>
                <a:ea typeface="+mj-ea"/>
              </a:rPr>
              <a:t>목차</a:t>
            </a:r>
            <a:endParaRPr lang="ko" dirty="0">
              <a:latin typeface="+mj-ea"/>
              <a:ea typeface="+mj-ea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515595"/>
              </p:ext>
            </p:extLst>
          </p:nvPr>
        </p:nvGraphicFramePr>
        <p:xfrm>
          <a:off x="1066800" y="2014194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개발동기 및 목적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684CA5-2239-4D58-B72D-BF19D4F58160}"/>
              </a:ext>
            </a:extLst>
          </p:cNvPr>
          <p:cNvGrpSpPr/>
          <p:nvPr/>
        </p:nvGrpSpPr>
        <p:grpSpPr>
          <a:xfrm>
            <a:off x="1066800" y="725150"/>
            <a:ext cx="1206487" cy="1206487"/>
            <a:chOff x="5186718" y="1876499"/>
            <a:chExt cx="1818562" cy="181856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E3F7B0C-A9B5-4D2E-BE60-802D479E201B}"/>
                </a:ext>
              </a:extLst>
            </p:cNvPr>
            <p:cNvSpPr/>
            <p:nvPr/>
          </p:nvSpPr>
          <p:spPr>
            <a:xfrm>
              <a:off x="5186718" y="187649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직사각형 7" descr="흑백">
              <a:extLst>
                <a:ext uri="{FF2B5EF4-FFF2-40B4-BE49-F238E27FC236}">
                  <a16:creationId xmlns:a16="http://schemas.microsoft.com/office/drawing/2014/main" id="{DB698EB5-074D-414A-A9AB-27F22086AD5A}"/>
                </a:ext>
              </a:extLst>
            </p:cNvPr>
            <p:cNvSpPr/>
            <p:nvPr/>
          </p:nvSpPr>
          <p:spPr>
            <a:xfrm>
              <a:off x="5574281" y="2264062"/>
              <a:ext cx="1043437" cy="1043437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65" name="그룹 64"/>
          <p:cNvGrpSpPr/>
          <p:nvPr/>
        </p:nvGrpSpPr>
        <p:grpSpPr>
          <a:xfrm>
            <a:off x="2016167" y="1931637"/>
            <a:ext cx="8000958" cy="4038613"/>
            <a:chOff x="2016167" y="2096750"/>
            <a:chExt cx="8000958" cy="4038613"/>
          </a:xfrm>
        </p:grpSpPr>
        <p:grpSp>
          <p:nvGrpSpPr>
            <p:cNvPr id="63" name="그룹 62"/>
            <p:cNvGrpSpPr/>
            <p:nvPr/>
          </p:nvGrpSpPr>
          <p:grpSpPr>
            <a:xfrm>
              <a:off x="2174875" y="2096750"/>
              <a:ext cx="7842250" cy="4038613"/>
              <a:chOff x="2174875" y="2096750"/>
              <a:chExt cx="7842250" cy="4038613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2174875" y="2096750"/>
                <a:ext cx="7842250" cy="4038613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1016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7" name="직선 연결선 36"/>
              <p:cNvCxnSpPr>
                <a:stCxn id="11" idx="0"/>
                <a:endCxn id="11" idx="2"/>
              </p:cNvCxnSpPr>
              <p:nvPr/>
            </p:nvCxnSpPr>
            <p:spPr>
              <a:xfrm>
                <a:off x="6096000" y="2096750"/>
                <a:ext cx="0" cy="4038613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2174875" y="2973057"/>
                <a:ext cx="7842250" cy="0"/>
              </a:xfrm>
              <a:prstGeom prst="line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2016167" y="2305669"/>
              <a:ext cx="7984722" cy="3015704"/>
              <a:chOff x="2016167" y="2305669"/>
              <a:chExt cx="7984722" cy="3015704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2016167" y="2305669"/>
                <a:ext cx="3904889" cy="2591482"/>
                <a:chOff x="2016167" y="2305669"/>
                <a:chExt cx="3904889" cy="2591482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3393086" y="2305669"/>
                  <a:ext cx="14847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개발 동기</a:t>
                  </a:r>
                  <a:endParaRPr lang="en-US" altLang="ko-KR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2016167" y="3973821"/>
                  <a:ext cx="3904889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ko-KR" altLang="en-US" b="1" dirty="0" smtClean="0">
                      <a:solidFill>
                        <a:schemeClr val="bg1"/>
                      </a:solidFill>
                    </a:rPr>
                    <a:t>기상이나 환경 등 </a:t>
                  </a:r>
                  <a:r>
                    <a:rPr lang="ko-KR" altLang="en-US" b="1" dirty="0">
                      <a:solidFill>
                        <a:schemeClr val="bg1"/>
                      </a:solidFill>
                    </a:rPr>
                    <a:t>외부의 요인에 휘둘리지 않는 농장시스템을 구축해야 할 필요성을 </a:t>
                  </a:r>
                  <a:r>
                    <a:rPr lang="ko-KR" altLang="en-US" b="1" dirty="0" smtClean="0">
                      <a:solidFill>
                        <a:schemeClr val="bg1"/>
                      </a:solidFill>
                    </a:rPr>
                    <a:t>느낌</a:t>
                  </a:r>
                  <a:endParaRPr lang="en-US" altLang="ko-KR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079764" y="2305669"/>
                <a:ext cx="3921125" cy="3015704"/>
                <a:chOff x="6079764" y="2305669"/>
                <a:chExt cx="3921125" cy="3015704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7314212" y="2305669"/>
                  <a:ext cx="14847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개발 목적</a:t>
                  </a:r>
                  <a:endParaRPr lang="en-US" altLang="ko-KR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6079764" y="3628602"/>
                  <a:ext cx="3921125" cy="16927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altLang="ko-KR" sz="2500" b="1" dirty="0">
                      <a:solidFill>
                        <a:schemeClr val="bg1"/>
                      </a:solidFill>
                    </a:rPr>
                    <a:t>1. </a:t>
                  </a:r>
                  <a:r>
                    <a:rPr lang="ko-KR" altLang="en-US" b="1" dirty="0">
                      <a:solidFill>
                        <a:schemeClr val="bg1"/>
                      </a:solidFill>
                    </a:rPr>
                    <a:t>기상과 환경의 영향을 받지 않는 농장 시스템 개발</a:t>
                  </a:r>
                  <a:endParaRPr lang="en-US" altLang="ko-KR" b="1" dirty="0">
                    <a:solidFill>
                      <a:schemeClr val="bg1"/>
                    </a:solidFill>
                  </a:endParaRPr>
                </a:p>
                <a:p>
                  <a:pPr lvl="1"/>
                  <a:endParaRPr lang="en-US" altLang="ko-KR" b="1" dirty="0">
                    <a:solidFill>
                      <a:schemeClr val="bg1"/>
                    </a:solidFill>
                  </a:endParaRPr>
                </a:p>
                <a:p>
                  <a:pPr lvl="1"/>
                  <a:r>
                    <a:rPr lang="en-US" altLang="ko-KR" sz="2500" b="1" dirty="0">
                      <a:solidFill>
                        <a:schemeClr val="bg1"/>
                      </a:solidFill>
                    </a:rPr>
                    <a:t>2.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</a:rPr>
                    <a:t>스마트팜</a:t>
                  </a:r>
                  <a:r>
                    <a:rPr lang="ko-KR" altLang="en-US" b="1" dirty="0">
                      <a:solidFill>
                        <a:schemeClr val="bg1"/>
                      </a:solidFill>
                    </a:rPr>
                    <a:t> 시스템을 개발하여 인건비와 관리 비용을 절감함</a:t>
                  </a:r>
                  <a:endParaRPr lang="en-US" altLang="ko-KR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762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버킷</a:t>
            </a:r>
            <a:r>
              <a:rPr lang="ko-KR" altLang="en-US" sz="1600" dirty="0"/>
              <a:t> </a:t>
            </a:r>
            <a:r>
              <a:rPr lang="en-US" altLang="ko-KR" sz="1600" dirty="0"/>
              <a:t>&amp; </a:t>
            </a:r>
            <a:r>
              <a:rPr lang="ko-KR" altLang="en-US" sz="1600" dirty="0"/>
              <a:t>받침대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/>
              <a:t>아크릴화분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1621720">
            <a:extLst>
              <a:ext uri="{FF2B5EF4-FFF2-40B4-BE49-F238E27FC236}">
                <a16:creationId xmlns:a16="http://schemas.microsoft.com/office/drawing/2014/main" id="{A23090C9-3C56-4131-94FF-BCFF358F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6143"/>
            <a:ext cx="4663440" cy="26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11622224">
            <a:extLst>
              <a:ext uri="{FF2B5EF4-FFF2-40B4-BE49-F238E27FC236}">
                <a16:creationId xmlns:a16="http://schemas.microsoft.com/office/drawing/2014/main" id="{16C70D38-576F-4C3A-8828-67A928A5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5215" r="8946"/>
          <a:stretch>
            <a:fillRect/>
          </a:stretch>
        </p:blipFill>
        <p:spPr bwMode="auto">
          <a:xfrm>
            <a:off x="6612578" y="2622707"/>
            <a:ext cx="4181475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7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5V</a:t>
            </a:r>
            <a:r>
              <a:rPr lang="ko-KR" altLang="en-US" sz="1600" dirty="0"/>
              <a:t>를 공급하기 위한 </a:t>
            </a:r>
            <a:r>
              <a:rPr lang="en-US" altLang="ko-KR" sz="1600" dirty="0"/>
              <a:t>7805C </a:t>
            </a:r>
            <a:r>
              <a:rPr lang="ko-KR" altLang="en-US" sz="1600" dirty="0"/>
              <a:t>소자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12V</a:t>
            </a:r>
            <a:r>
              <a:rPr lang="ko-KR" altLang="en-US" dirty="0"/>
              <a:t>를 공급하기 위한 어댑터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20477528">
            <a:extLst>
              <a:ext uri="{FF2B5EF4-FFF2-40B4-BE49-F238E27FC236}">
                <a16:creationId xmlns:a16="http://schemas.microsoft.com/office/drawing/2014/main" id="{CB5F256B-66A6-4BB6-BB7C-FD436CA5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512" r="17769" b="35844"/>
          <a:stretch>
            <a:fillRect/>
          </a:stretch>
        </p:blipFill>
        <p:spPr bwMode="auto">
          <a:xfrm>
            <a:off x="1254601" y="2767012"/>
            <a:ext cx="4287838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20456648">
            <a:extLst>
              <a:ext uri="{FF2B5EF4-FFF2-40B4-BE49-F238E27FC236}">
                <a16:creationId xmlns:a16="http://schemas.microsoft.com/office/drawing/2014/main" id="{6ED0F4C4-9B9A-419B-B49A-9C125C2D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2" r="25760" b="2859"/>
          <a:stretch>
            <a:fillRect/>
          </a:stretch>
        </p:blipFill>
        <p:spPr bwMode="auto">
          <a:xfrm>
            <a:off x="6555428" y="2693638"/>
            <a:ext cx="4295775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94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센서값</a:t>
            </a:r>
            <a:r>
              <a:rPr lang="ko-KR" altLang="en-US" sz="1600" dirty="0"/>
              <a:t> 확인 </a:t>
            </a:r>
            <a:r>
              <a:rPr lang="en-US" altLang="ko-KR" sz="1600" dirty="0"/>
              <a:t>&amp; </a:t>
            </a:r>
            <a:r>
              <a:rPr lang="ko-KR" altLang="en-US" sz="1600" dirty="0"/>
              <a:t>제어를 위한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및 기판 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통한 입력 </a:t>
            </a:r>
            <a:r>
              <a:rPr lang="en-US" altLang="ko-KR" dirty="0"/>
              <a:t>&amp; </a:t>
            </a:r>
            <a:r>
              <a:rPr lang="ko-KR" altLang="en-US" dirty="0"/>
              <a:t>출력을 위한      </a:t>
            </a:r>
            <a:r>
              <a:rPr lang="ko-KR" altLang="en-US" dirty="0" err="1"/>
              <a:t>라즈베리파이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1966589-6B89-416D-8377-185801D8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20476304">
            <a:extLst>
              <a:ext uri="{FF2B5EF4-FFF2-40B4-BE49-F238E27FC236}">
                <a16:creationId xmlns:a16="http://schemas.microsoft.com/office/drawing/2014/main" id="{098ABCF1-C91C-40F6-94C4-2B8868E3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b="23317"/>
          <a:stretch>
            <a:fillRect/>
          </a:stretch>
        </p:blipFill>
        <p:spPr bwMode="auto">
          <a:xfrm>
            <a:off x="1066800" y="2896840"/>
            <a:ext cx="4663440" cy="295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425E7971-0912-4F72-8AE2-4F9FFB41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20475944">
            <a:extLst>
              <a:ext uri="{FF2B5EF4-FFF2-40B4-BE49-F238E27FC236}">
                <a16:creationId xmlns:a16="http://schemas.microsoft.com/office/drawing/2014/main" id="{C29D7934-D4A7-43E3-AFB8-F517261B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b="10043"/>
          <a:stretch>
            <a:fillRect/>
          </a:stretch>
        </p:blipFill>
        <p:spPr bwMode="auto">
          <a:xfrm rot="5400000">
            <a:off x="7260330" y="2248636"/>
            <a:ext cx="2885972" cy="41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6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ko-KR" altLang="en-US" sz="1600" dirty="0" err="1"/>
              <a:t>키패드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컨트롤박스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1966589-6B89-416D-8377-185801D8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5E7971-0912-4F72-8AE2-4F9FFB41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3170656-A082-4C23-8C46-0D319ECFE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20477960">
            <a:extLst>
              <a:ext uri="{FF2B5EF4-FFF2-40B4-BE49-F238E27FC236}">
                <a16:creationId xmlns:a16="http://schemas.microsoft.com/office/drawing/2014/main" id="{7C3824D3-B0BB-4BBF-9EC7-A7BAA1A0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t="27908" r="14998" b="3531"/>
          <a:stretch>
            <a:fillRect/>
          </a:stretch>
        </p:blipFill>
        <p:spPr bwMode="auto">
          <a:xfrm>
            <a:off x="1572127" y="2616782"/>
            <a:ext cx="3652786" cy="341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6DA414EA-CE48-4E0C-82D8-077D34F4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320478824">
            <a:extLst>
              <a:ext uri="{FF2B5EF4-FFF2-40B4-BE49-F238E27FC236}">
                <a16:creationId xmlns:a16="http://schemas.microsoft.com/office/drawing/2014/main" id="{2214B4E9-42C9-4F05-97C4-8D80198F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6"/>
          <a:stretch>
            <a:fillRect/>
          </a:stretch>
        </p:blipFill>
        <p:spPr bwMode="auto">
          <a:xfrm>
            <a:off x="7491663" y="2616782"/>
            <a:ext cx="2603634" cy="34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4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조도 센서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토양 습도 센서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1966589-6B89-416D-8377-185801D8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5E7971-0912-4F72-8AE2-4F9FFB41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3170656-A082-4C23-8C46-0D319ECFE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DA414EA-CE48-4E0C-82D8-077D34F4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E137235-9A6F-4DCC-BDB7-4A983E17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20479472">
            <a:extLst>
              <a:ext uri="{FF2B5EF4-FFF2-40B4-BE49-F238E27FC236}">
                <a16:creationId xmlns:a16="http://schemas.microsoft.com/office/drawing/2014/main" id="{C1CBDE43-29E0-4E97-915D-5CCF70A1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5" b="16916"/>
          <a:stretch>
            <a:fillRect/>
          </a:stretch>
        </p:blipFill>
        <p:spPr bwMode="auto">
          <a:xfrm>
            <a:off x="1066800" y="2865421"/>
            <a:ext cx="4663440" cy="29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ECB6A528-37AE-4AEF-9454-26CCE5CF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20479112">
            <a:extLst>
              <a:ext uri="{FF2B5EF4-FFF2-40B4-BE49-F238E27FC236}">
                <a16:creationId xmlns:a16="http://schemas.microsoft.com/office/drawing/2014/main" id="{23CC5F5E-DC0B-4173-9C68-C1FE7A6E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9" r="27907" b="23309"/>
          <a:stretch>
            <a:fillRect/>
          </a:stretch>
        </p:blipFill>
        <p:spPr bwMode="auto">
          <a:xfrm>
            <a:off x="6415015" y="2813368"/>
            <a:ext cx="4756930" cy="31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1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498B-A69F-43D6-A9FB-50DDE059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  </a:t>
            </a:r>
            <a:r>
              <a:rPr lang="ko-KR" altLang="en-US" dirty="0"/>
              <a:t>작품설명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41519-2FB0-4B76-9B35-F811EFD77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37124"/>
            <a:ext cx="4663440" cy="3502914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수중모터 및 고무호스</a:t>
            </a:r>
            <a:endParaRPr lang="en-US" altLang="ko-KR" sz="1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04B07-081D-449B-BA3A-9FBE5837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0CE9-DAAA-4235-992F-BD3E0145916A}" type="datetime1">
              <a:rPr lang="ko-KR" altLang="en-US" smtClean="0"/>
              <a:t>2020-07-17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C6312C-3828-4D9B-A07C-60FA069208EC}"/>
              </a:ext>
            </a:extLst>
          </p:cNvPr>
          <p:cNvGrpSpPr/>
          <p:nvPr/>
        </p:nvGrpSpPr>
        <p:grpSpPr>
          <a:xfrm>
            <a:off x="1066800" y="725149"/>
            <a:ext cx="1206487" cy="1206487"/>
            <a:chOff x="5186719" y="2519719"/>
            <a:chExt cx="1818562" cy="18185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5D87B7C-A91B-438B-8177-39163EA8FABC}"/>
                </a:ext>
              </a:extLst>
            </p:cNvPr>
            <p:cNvSpPr/>
            <p:nvPr/>
          </p:nvSpPr>
          <p:spPr>
            <a:xfrm>
              <a:off x="5186719" y="2519719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직사각형 9" descr="프로세서">
              <a:extLst>
                <a:ext uri="{FF2B5EF4-FFF2-40B4-BE49-F238E27FC236}">
                  <a16:creationId xmlns:a16="http://schemas.microsoft.com/office/drawing/2014/main" id="{21638E20-9380-4215-BAD3-B995AE84926A}"/>
                </a:ext>
              </a:extLst>
            </p:cNvPr>
            <p:cNvSpPr/>
            <p:nvPr/>
          </p:nvSpPr>
          <p:spPr>
            <a:xfrm>
              <a:off x="5574282" y="2907282"/>
              <a:ext cx="1043437" cy="1043437"/>
            </a:xfrm>
            <a:prstGeom prst="rect">
              <a:avLst/>
            </a:prstGeom>
            <a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41DFE3F-2068-4216-832E-A17D8406D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채널 릴레이</a:t>
            </a:r>
            <a:r>
              <a:rPr lang="en-US" altLang="ko-KR" dirty="0"/>
              <a:t>(7</a:t>
            </a:r>
            <a:r>
              <a:rPr lang="ko-KR" altLang="en-US" dirty="0"/>
              <a:t>채널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FF1CAB1-EC79-45A8-B31F-FCC8E4B5F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57D8C-9324-4CB3-A7B8-235B0A5E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AAC74-32EA-47B2-B6A9-3F0FF497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84119C-8C13-4F99-999B-23E7B8F7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1966589-6B89-416D-8377-185801D8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5E7971-0912-4F72-8AE2-4F9FFB41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3170656-A082-4C23-8C46-0D319ECFE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DA414EA-CE48-4E0C-82D8-077D34F4B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E137235-9A6F-4DCC-BDB7-4A983E179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CB6A528-37AE-4AEF-9454-26CCE5CFB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CA33366-F1CE-43A5-9412-4F0BFBE22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20477816">
            <a:extLst>
              <a:ext uri="{FF2B5EF4-FFF2-40B4-BE49-F238E27FC236}">
                <a16:creationId xmlns:a16="http://schemas.microsoft.com/office/drawing/2014/main" id="{04D0BF8F-1FBC-4F55-8493-5CE47F8E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 r="8682" b="19849"/>
          <a:stretch>
            <a:fillRect/>
          </a:stretch>
        </p:blipFill>
        <p:spPr bwMode="auto">
          <a:xfrm>
            <a:off x="581207" y="2938394"/>
            <a:ext cx="5634626" cy="25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5F187610-480F-469A-950A-478248998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320477816">
            <a:extLst>
              <a:ext uri="{FF2B5EF4-FFF2-40B4-BE49-F238E27FC236}">
                <a16:creationId xmlns:a16="http://schemas.microsoft.com/office/drawing/2014/main" id="{9179F346-338B-45CC-BC10-51F537B3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r="11899"/>
          <a:stretch>
            <a:fillRect/>
          </a:stretch>
        </p:blipFill>
        <p:spPr bwMode="auto">
          <a:xfrm>
            <a:off x="6806664" y="2582926"/>
            <a:ext cx="3973632" cy="32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247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{E66F40A9-5CA4-4B67-BC3A-7EF428FCDC86}tf78438558</Template>
  <TotalTime>0</TotalTime>
  <Words>407</Words>
  <Application>Microsoft Office PowerPoint</Application>
  <PresentationFormat>와이드스크린</PresentationFormat>
  <Paragraphs>78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Malgun Gothic</vt:lpstr>
      <vt:lpstr>Malgun Gothic</vt:lpstr>
      <vt:lpstr>Calibri</vt:lpstr>
      <vt:lpstr>Century Gothic</vt:lpstr>
      <vt:lpstr>Garamond</vt:lpstr>
      <vt:lpstr>SavonVTI</vt:lpstr>
      <vt:lpstr>농장 자동화 시스템</vt:lpstr>
      <vt:lpstr>목차</vt:lpstr>
      <vt:lpstr>   개발동기 및 목적</vt:lpstr>
      <vt:lpstr>   작품설명</vt:lpstr>
      <vt:lpstr>   작품설명</vt:lpstr>
      <vt:lpstr>   작품설명</vt:lpstr>
      <vt:lpstr>   작품설명</vt:lpstr>
      <vt:lpstr>   작품설명</vt:lpstr>
      <vt:lpstr>   작품설명</vt:lpstr>
      <vt:lpstr>   작품설명</vt:lpstr>
      <vt:lpstr>   기대효과 및 향후 활용계획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2020-06-29T06:04:58Z</dcterms:created>
  <dcterms:modified xsi:type="dcterms:W3CDTF">2020-07-17T00:02:34Z</dcterms:modified>
</cp:coreProperties>
</file>